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6" r:id="rId15"/>
    <p:sldId id="300" r:id="rId16"/>
    <p:sldId id="307" r:id="rId17"/>
    <p:sldId id="308" r:id="rId18"/>
    <p:sldId id="301" r:id="rId19"/>
    <p:sldId id="309" r:id="rId20"/>
    <p:sldId id="310" r:id="rId21"/>
    <p:sldId id="302" r:id="rId22"/>
    <p:sldId id="303" r:id="rId23"/>
    <p:sldId id="304" r:id="rId24"/>
    <p:sldId id="305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>
        <p:scale>
          <a:sx n="125" d="100"/>
          <a:sy n="125" d="100"/>
        </p:scale>
        <p:origin x="-16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4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[Chart.xlsx]Sheet1!$B$127</c:f>
              <c:strCache>
                <c:ptCount val="1"/>
                <c:pt idx="0">
                  <c:v>현재 전공 선택 이유는? (1순위)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[Chart.xlsx]Sheet1!$A$128:$A$132</c:f>
              <c:strCache>
                <c:ptCount val="5"/>
                <c:pt idx="0">
                  <c:v>관심과 취미</c:v>
                </c:pt>
                <c:pt idx="1">
                  <c:v>인기학과</c:v>
                </c:pt>
                <c:pt idx="2">
                  <c:v>취업률</c:v>
                </c:pt>
                <c:pt idx="3">
                  <c:v>수능점수</c:v>
                </c:pt>
                <c:pt idx="4">
                  <c:v>부모, 선생님 권유</c:v>
                </c:pt>
              </c:strCache>
            </c:strRef>
          </c:cat>
          <c:val>
            <c:numRef>
              <c:f>[Chart.xlsx]Sheet1!$B$128:$B$132</c:f>
              <c:numCache>
                <c:formatCode>General</c:formatCode>
                <c:ptCount val="5"/>
                <c:pt idx="0">
                  <c:v>128.0</c:v>
                </c:pt>
                <c:pt idx="1">
                  <c:v>66.0</c:v>
                </c:pt>
                <c:pt idx="2">
                  <c:v>48.0</c:v>
                </c:pt>
                <c:pt idx="3">
                  <c:v>47.0</c:v>
                </c:pt>
                <c:pt idx="4">
                  <c:v>11.0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[Chart.xlsx]Sheet1!$B$193</c:f>
              <c:strCache>
                <c:ptCount val="1"/>
                <c:pt idx="0">
                  <c:v>경제적으로 가장 부족함을 느끼는 부분은? (3순위)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[Chart.xlsx]Sheet1!$A$194:$A$199</c:f>
              <c:strCache>
                <c:ptCount val="6"/>
                <c:pt idx="0">
                  <c:v>등록금</c:v>
                </c:pt>
                <c:pt idx="1">
                  <c:v>생활비</c:v>
                </c:pt>
                <c:pt idx="2">
                  <c:v>유흥비</c:v>
                </c:pt>
                <c:pt idx="3">
                  <c:v>책값 </c:v>
                </c:pt>
                <c:pt idx="4">
                  <c:v>의류비</c:v>
                </c:pt>
                <c:pt idx="5">
                  <c:v>기타</c:v>
                </c:pt>
              </c:strCache>
            </c:strRef>
          </c:cat>
          <c:val>
            <c:numRef>
              <c:f>[Chart.xlsx]Sheet1!$B$194:$B$199</c:f>
              <c:numCache>
                <c:formatCode>General</c:formatCode>
                <c:ptCount val="6"/>
                <c:pt idx="0">
                  <c:v>21.0</c:v>
                </c:pt>
                <c:pt idx="1">
                  <c:v>28.0</c:v>
                </c:pt>
                <c:pt idx="2">
                  <c:v>55.0</c:v>
                </c:pt>
                <c:pt idx="3">
                  <c:v>50.0</c:v>
                </c:pt>
                <c:pt idx="4">
                  <c:v>23.0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[Chart.xlsx]Sheet1!$B$201</c:f>
              <c:strCache>
                <c:ptCount val="1"/>
                <c:pt idx="0">
                  <c:v>취업을 위해 가장 신경 쓰는 부분은?  (1순위) 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[Chart.xlsx]Sheet1!$A$202:$A$207</c:f>
              <c:strCache>
                <c:ptCount val="6"/>
                <c:pt idx="0">
                  <c:v>학점</c:v>
                </c:pt>
                <c:pt idx="1">
                  <c:v>자격 및 경력</c:v>
                </c:pt>
                <c:pt idx="2">
                  <c:v>대인관계 </c:v>
                </c:pt>
                <c:pt idx="3">
                  <c:v>취업관련정보 </c:v>
                </c:pt>
                <c:pt idx="4">
                  <c:v>건강</c:v>
                </c:pt>
                <c:pt idx="5">
                  <c:v>기타</c:v>
                </c:pt>
              </c:strCache>
            </c:strRef>
          </c:cat>
          <c:val>
            <c:numRef>
              <c:f>[Chart.xlsx]Sheet1!$B$202:$B$207</c:f>
              <c:numCache>
                <c:formatCode>General</c:formatCode>
                <c:ptCount val="6"/>
                <c:pt idx="0">
                  <c:v>114.0</c:v>
                </c:pt>
                <c:pt idx="1">
                  <c:v>114.0</c:v>
                </c:pt>
                <c:pt idx="2">
                  <c:v>43.0</c:v>
                </c:pt>
                <c:pt idx="3">
                  <c:v>37.0</c:v>
                </c:pt>
                <c:pt idx="4">
                  <c:v>2.0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[Chart.xlsx]Sheet1!$B$209</c:f>
              <c:strCache>
                <c:ptCount val="1"/>
                <c:pt idx="0">
                  <c:v>취업을 위해 가장 신경 쓰는 부분은?  (2순위)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[Chart.xlsx]Sheet1!$A$210:$A$215</c:f>
              <c:strCache>
                <c:ptCount val="6"/>
                <c:pt idx="0">
                  <c:v>학점</c:v>
                </c:pt>
                <c:pt idx="1">
                  <c:v>자격 및 경력</c:v>
                </c:pt>
                <c:pt idx="2">
                  <c:v>대인관계 </c:v>
                </c:pt>
                <c:pt idx="3">
                  <c:v>취업관련정보 </c:v>
                </c:pt>
                <c:pt idx="4">
                  <c:v>건강</c:v>
                </c:pt>
                <c:pt idx="5">
                  <c:v>기타</c:v>
                </c:pt>
              </c:strCache>
            </c:strRef>
          </c:cat>
          <c:val>
            <c:numRef>
              <c:f>[Chart.xlsx]Sheet1!$B$210:$B$215</c:f>
              <c:numCache>
                <c:formatCode>General</c:formatCode>
                <c:ptCount val="6"/>
                <c:pt idx="0">
                  <c:v>45.0</c:v>
                </c:pt>
                <c:pt idx="1">
                  <c:v>67.0</c:v>
                </c:pt>
                <c:pt idx="2">
                  <c:v>31.0</c:v>
                </c:pt>
                <c:pt idx="3">
                  <c:v>28.0</c:v>
                </c:pt>
                <c:pt idx="4">
                  <c:v>4.0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[Chart.xlsx]Sheet1!$B$217</c:f>
              <c:strCache>
                <c:ptCount val="1"/>
                <c:pt idx="0">
                  <c:v>취업을 위해 가장 신경 쓰는 부분은?  (3순위)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[Chart.xlsx]Sheet1!$A$218:$A$223</c:f>
              <c:strCache>
                <c:ptCount val="6"/>
                <c:pt idx="0">
                  <c:v>학점</c:v>
                </c:pt>
                <c:pt idx="1">
                  <c:v>자격 및 경력</c:v>
                </c:pt>
                <c:pt idx="2">
                  <c:v>대인관계 </c:v>
                </c:pt>
                <c:pt idx="3">
                  <c:v>취업관련정보 </c:v>
                </c:pt>
                <c:pt idx="4">
                  <c:v>건강</c:v>
                </c:pt>
                <c:pt idx="5">
                  <c:v>기타</c:v>
                </c:pt>
              </c:strCache>
            </c:strRef>
          </c:cat>
          <c:val>
            <c:numRef>
              <c:f>[Chart.xlsx]Sheet1!$B$218:$B$223</c:f>
              <c:numCache>
                <c:formatCode>General</c:formatCode>
                <c:ptCount val="6"/>
                <c:pt idx="0">
                  <c:v>37.0</c:v>
                </c:pt>
                <c:pt idx="1">
                  <c:v>27.0</c:v>
                </c:pt>
                <c:pt idx="2">
                  <c:v>53.0</c:v>
                </c:pt>
                <c:pt idx="3">
                  <c:v>51.0</c:v>
                </c:pt>
                <c:pt idx="4">
                  <c:v>3.0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[Chart.xlsx]Sheet1!$B$225</c:f>
              <c:strCache>
                <c:ptCount val="1"/>
                <c:pt idx="0">
                  <c:v>가장 어려움을 겪는 대인관계 대상은?   (1순위)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[Chart.xlsx]Sheet1!$A$226:$A$230</c:f>
              <c:strCache>
                <c:ptCount val="5"/>
                <c:pt idx="0">
                  <c:v>부모님</c:v>
                </c:pt>
                <c:pt idx="1">
                  <c:v>친구 및 이성</c:v>
                </c:pt>
                <c:pt idx="2">
                  <c:v>선·후배 </c:v>
                </c:pt>
                <c:pt idx="3">
                  <c:v>교수 </c:v>
                </c:pt>
                <c:pt idx="4">
                  <c:v>기타</c:v>
                </c:pt>
              </c:strCache>
            </c:strRef>
          </c:cat>
          <c:val>
            <c:numRef>
              <c:f>[Chart.xlsx]Sheet1!$B$226:$B$230</c:f>
              <c:numCache>
                <c:formatCode>General</c:formatCode>
                <c:ptCount val="5"/>
                <c:pt idx="0">
                  <c:v>87.0</c:v>
                </c:pt>
                <c:pt idx="1">
                  <c:v>84.0</c:v>
                </c:pt>
                <c:pt idx="2">
                  <c:v>82.0</c:v>
                </c:pt>
                <c:pt idx="3">
                  <c:v>47.0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[Chart.xlsx]Sheet1!$B$232</c:f>
              <c:strCache>
                <c:ptCount val="1"/>
                <c:pt idx="0">
                  <c:v>가장 어려움을 겪는 대인관계 대상은?   (2순위) 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[Chart.xlsx]Sheet1!$A$233:$A$237</c:f>
              <c:strCache>
                <c:ptCount val="5"/>
                <c:pt idx="0">
                  <c:v>부모님</c:v>
                </c:pt>
                <c:pt idx="1">
                  <c:v>친구 및 이성</c:v>
                </c:pt>
                <c:pt idx="2">
                  <c:v>선·후배 </c:v>
                </c:pt>
                <c:pt idx="3">
                  <c:v>교수 </c:v>
                </c:pt>
                <c:pt idx="4">
                  <c:v>기타</c:v>
                </c:pt>
              </c:strCache>
            </c:strRef>
          </c:cat>
          <c:val>
            <c:numRef>
              <c:f>[Chart.xlsx]Sheet1!$B$233:$B$237</c:f>
              <c:numCache>
                <c:formatCode>General</c:formatCode>
                <c:ptCount val="5"/>
                <c:pt idx="0">
                  <c:v>19.0</c:v>
                </c:pt>
                <c:pt idx="1">
                  <c:v>60.0</c:v>
                </c:pt>
                <c:pt idx="2">
                  <c:v>65.0</c:v>
                </c:pt>
                <c:pt idx="3">
                  <c:v>37.0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[Chart.xlsx]Sheet1!$B$239</c:f>
              <c:strCache>
                <c:ptCount val="1"/>
                <c:pt idx="0">
                  <c:v>가장 어려움을 겪는 대인관계 대상은?   (3순위) 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[Chart.xlsx]Sheet1!$A$240:$A$244</c:f>
              <c:strCache>
                <c:ptCount val="5"/>
                <c:pt idx="0">
                  <c:v>부모님</c:v>
                </c:pt>
                <c:pt idx="1">
                  <c:v>친구 및 이성</c:v>
                </c:pt>
                <c:pt idx="2">
                  <c:v>선·후배 </c:v>
                </c:pt>
                <c:pt idx="3">
                  <c:v>교수 </c:v>
                </c:pt>
                <c:pt idx="4">
                  <c:v>기타</c:v>
                </c:pt>
              </c:strCache>
            </c:strRef>
          </c:cat>
          <c:val>
            <c:numRef>
              <c:f>[Chart.xlsx]Sheet1!$B$240:$B$244</c:f>
              <c:numCache>
                <c:formatCode>General</c:formatCode>
                <c:ptCount val="5"/>
                <c:pt idx="0">
                  <c:v>48.0</c:v>
                </c:pt>
                <c:pt idx="1">
                  <c:v>46.0</c:v>
                </c:pt>
                <c:pt idx="2">
                  <c:v>35.0</c:v>
                </c:pt>
                <c:pt idx="3">
                  <c:v>35.0</c:v>
                </c:pt>
                <c:pt idx="4">
                  <c:v>13.0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[Chart.xlsx]Sheet1!$B$246</c:f>
              <c:strCache>
                <c:ptCount val="1"/>
                <c:pt idx="0">
                  <c:v>부모님과 갈등이 있다면 그 원인은?  (1순위) 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[Chart.xlsx]Sheet1!$A$247:$A$252</c:f>
              <c:strCache>
                <c:ptCount val="6"/>
                <c:pt idx="0">
                  <c:v>학업성적</c:v>
                </c:pt>
                <c:pt idx="1">
                  <c:v>진로 및 취업</c:v>
                </c:pt>
                <c:pt idx="2">
                  <c:v>학비 등 경제 </c:v>
                </c:pt>
                <c:pt idx="3">
                  <c:v>이성문제</c:v>
                </c:pt>
                <c:pt idx="4">
                  <c:v>술, 담배</c:v>
                </c:pt>
                <c:pt idx="5">
                  <c:v>기타</c:v>
                </c:pt>
              </c:strCache>
            </c:strRef>
          </c:cat>
          <c:val>
            <c:numRef>
              <c:f>[Chart.xlsx]Sheet1!$B$247:$B$252</c:f>
              <c:numCache>
                <c:formatCode>General</c:formatCode>
                <c:ptCount val="6"/>
                <c:pt idx="0">
                  <c:v>88.0</c:v>
                </c:pt>
                <c:pt idx="1">
                  <c:v>74.0</c:v>
                </c:pt>
                <c:pt idx="2">
                  <c:v>57.0</c:v>
                </c:pt>
                <c:pt idx="3">
                  <c:v>29.0</c:v>
                </c:pt>
                <c:pt idx="4">
                  <c:v>14.0</c:v>
                </c:pt>
                <c:pt idx="5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[Chart.xlsx]Sheet1!$B$254</c:f>
              <c:strCache>
                <c:ptCount val="1"/>
                <c:pt idx="0">
                  <c:v>부모님과 갈등이 있다면 그 원인은?  (2순위) 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[Chart.xlsx]Sheet1!$A$255:$A$260</c:f>
              <c:strCache>
                <c:ptCount val="6"/>
                <c:pt idx="0">
                  <c:v>학업성적</c:v>
                </c:pt>
                <c:pt idx="1">
                  <c:v>진로 및 취업</c:v>
                </c:pt>
                <c:pt idx="2">
                  <c:v>학비 등 경제 </c:v>
                </c:pt>
                <c:pt idx="3">
                  <c:v>이성문제</c:v>
                </c:pt>
                <c:pt idx="4">
                  <c:v>술, 담배</c:v>
                </c:pt>
                <c:pt idx="5">
                  <c:v>기타</c:v>
                </c:pt>
              </c:strCache>
            </c:strRef>
          </c:cat>
          <c:val>
            <c:numRef>
              <c:f>[Chart.xlsx]Sheet1!$B$255:$B$260</c:f>
              <c:numCache>
                <c:formatCode>General</c:formatCode>
                <c:ptCount val="6"/>
                <c:pt idx="0">
                  <c:v>50.0</c:v>
                </c:pt>
                <c:pt idx="1">
                  <c:v>56.0</c:v>
                </c:pt>
                <c:pt idx="2">
                  <c:v>49.0</c:v>
                </c:pt>
                <c:pt idx="3">
                  <c:v>16.0</c:v>
                </c:pt>
                <c:pt idx="4">
                  <c:v>17.0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[Chart.xlsx]Sheet1!$B$262</c:f>
              <c:strCache>
                <c:ptCount val="1"/>
                <c:pt idx="0">
                  <c:v>부모님과 갈등이 있다면 그 원인은?  (3순위) 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[Chart.xlsx]Sheet1!$A$263:$A$268</c:f>
              <c:strCache>
                <c:ptCount val="6"/>
                <c:pt idx="0">
                  <c:v>학업성적</c:v>
                </c:pt>
                <c:pt idx="1">
                  <c:v>진로 및 취업</c:v>
                </c:pt>
                <c:pt idx="2">
                  <c:v>학비 등 경제 </c:v>
                </c:pt>
                <c:pt idx="3">
                  <c:v>이성문제</c:v>
                </c:pt>
                <c:pt idx="4">
                  <c:v>술, 담배</c:v>
                </c:pt>
                <c:pt idx="5">
                  <c:v>기타</c:v>
                </c:pt>
              </c:strCache>
            </c:strRef>
          </c:cat>
          <c:val>
            <c:numRef>
              <c:f>[Chart.xlsx]Sheet1!$B$263:$B$268</c:f>
              <c:numCache>
                <c:formatCode>General</c:formatCode>
                <c:ptCount val="6"/>
                <c:pt idx="0">
                  <c:v>49.0</c:v>
                </c:pt>
                <c:pt idx="1">
                  <c:v>35.0</c:v>
                </c:pt>
                <c:pt idx="2">
                  <c:v>32.0</c:v>
                </c:pt>
                <c:pt idx="3">
                  <c:v>26.0</c:v>
                </c:pt>
                <c:pt idx="4">
                  <c:v>15.0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[Chart.xlsx]Sheet1!$B$134</c:f>
              <c:strCache>
                <c:ptCount val="1"/>
                <c:pt idx="0">
                  <c:v>현재 전공 선택 이유는? (2순위)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[Chart.xlsx]Sheet1!$A$135:$A$139</c:f>
              <c:strCache>
                <c:ptCount val="5"/>
                <c:pt idx="0">
                  <c:v>관심과 취미</c:v>
                </c:pt>
                <c:pt idx="1">
                  <c:v>인기학과</c:v>
                </c:pt>
                <c:pt idx="2">
                  <c:v>취업률</c:v>
                </c:pt>
                <c:pt idx="3">
                  <c:v>수능점수</c:v>
                </c:pt>
                <c:pt idx="4">
                  <c:v>부모, 선생님 권유</c:v>
                </c:pt>
              </c:strCache>
            </c:strRef>
          </c:cat>
          <c:val>
            <c:numRef>
              <c:f>[Chart.xlsx]Sheet1!$B$135:$B$139</c:f>
              <c:numCache>
                <c:formatCode>General</c:formatCode>
                <c:ptCount val="5"/>
                <c:pt idx="0">
                  <c:v>31.0</c:v>
                </c:pt>
                <c:pt idx="1">
                  <c:v>46.0</c:v>
                </c:pt>
                <c:pt idx="2">
                  <c:v>53.0</c:v>
                </c:pt>
                <c:pt idx="3">
                  <c:v>43.0</c:v>
                </c:pt>
                <c:pt idx="4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[Chart.xlsx]Sheet1!$B$270</c:f>
              <c:strCache>
                <c:ptCount val="1"/>
                <c:pt idx="0">
                  <c:v>부모세대 일자리가 자녀세대 일자리를 차지한다고 생각하는가?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[Chart.xlsx]Sheet1!$A$271:$A$275</c:f>
              <c:strCache>
                <c:ptCount val="5"/>
                <c:pt idx="0">
                  <c:v>전혀 아니다</c:v>
                </c:pt>
                <c:pt idx="1">
                  <c:v>아니다</c:v>
                </c:pt>
                <c:pt idx="2">
                  <c:v>보통이다 </c:v>
                </c:pt>
                <c:pt idx="3">
                  <c:v>약간 차지한다  </c:v>
                </c:pt>
                <c:pt idx="4">
                  <c:v>많이 차지한다</c:v>
                </c:pt>
              </c:strCache>
            </c:strRef>
          </c:cat>
          <c:val>
            <c:numRef>
              <c:f>[Chart.xlsx]Sheet1!$B$271:$B$275</c:f>
              <c:numCache>
                <c:formatCode>General</c:formatCode>
                <c:ptCount val="5"/>
                <c:pt idx="0">
                  <c:v>35.0</c:v>
                </c:pt>
                <c:pt idx="1">
                  <c:v>79.0</c:v>
                </c:pt>
                <c:pt idx="2">
                  <c:v>72.0</c:v>
                </c:pt>
                <c:pt idx="3">
                  <c:v>55.0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[Chart.xlsx]Sheet1!$B$277</c:f>
              <c:strCache>
                <c:ptCount val="1"/>
                <c:pt idx="0">
                  <c:v>퇴직한 장・노년이 원하는 일자리와 청년층이 원하는 일자리가 같다고 생각하는가?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[Chart.xlsx]Sheet1!$A$278:$A$282</c:f>
              <c:strCache>
                <c:ptCount val="5"/>
                <c:pt idx="0">
                  <c:v>거의 같다</c:v>
                </c:pt>
                <c:pt idx="1">
                  <c:v>약간 같다 </c:v>
                </c:pt>
                <c:pt idx="2">
                  <c:v>보통이다 </c:v>
                </c:pt>
                <c:pt idx="3">
                  <c:v>약간 다르다 </c:v>
                </c:pt>
                <c:pt idx="4">
                  <c:v>많이 다르다</c:v>
                </c:pt>
              </c:strCache>
            </c:strRef>
          </c:cat>
          <c:val>
            <c:numRef>
              <c:f>[Chart.xlsx]Sheet1!$B$278:$B$282</c:f>
              <c:numCache>
                <c:formatCode>General</c:formatCode>
                <c:ptCount val="5"/>
                <c:pt idx="0">
                  <c:v>17.0</c:v>
                </c:pt>
                <c:pt idx="1">
                  <c:v>64.0</c:v>
                </c:pt>
                <c:pt idx="2">
                  <c:v>47.0</c:v>
                </c:pt>
                <c:pt idx="3">
                  <c:v>84.0</c:v>
                </c:pt>
                <c:pt idx="4">
                  <c:v>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[Chart.xlsx]Sheet1!$B$284</c:f>
              <c:strCache>
                <c:ptCount val="1"/>
                <c:pt idx="0">
                  <c:v>60세가 되었을 때를 상상해 본적이 있는가? 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[Chart.xlsx]Sheet1!$A$285:$A$286</c:f>
              <c:strCache>
                <c:ptCount val="2"/>
                <c:pt idx="0">
                  <c:v>있다</c:v>
                </c:pt>
                <c:pt idx="1">
                  <c:v>없다</c:v>
                </c:pt>
              </c:strCache>
            </c:strRef>
          </c:cat>
          <c:val>
            <c:numRef>
              <c:f>[Chart.xlsx]Sheet1!$B$285:$B$286</c:f>
              <c:numCache>
                <c:formatCode>General</c:formatCode>
                <c:ptCount val="2"/>
                <c:pt idx="0">
                  <c:v>124.0</c:v>
                </c:pt>
                <c:pt idx="1">
                  <c:v>94.0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[Chart.xlsx]Sheet1!$B$288</c:f>
              <c:strCache>
                <c:ptCount val="1"/>
                <c:pt idx="0">
                  <c:v>노후를 준비해야 한다고 생각 하는가?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[Chart.xlsx]Sheet1!$A$289:$A$293</c:f>
              <c:strCache>
                <c:ptCount val="5"/>
                <c:pt idx="0">
                  <c:v>매우 그렇다</c:v>
                </c:pt>
                <c:pt idx="1">
                  <c:v>조금 그렇다</c:v>
                </c:pt>
                <c:pt idx="2">
                  <c:v>보통</c:v>
                </c:pt>
                <c:pt idx="3">
                  <c:v>그렇지 않다</c:v>
                </c:pt>
                <c:pt idx="4">
                  <c:v>전혀 그렇지 않다</c:v>
                </c:pt>
              </c:strCache>
            </c:strRef>
          </c:cat>
          <c:val>
            <c:numRef>
              <c:f>[Chart.xlsx]Sheet1!$B$289:$B$293</c:f>
              <c:numCache>
                <c:formatCode>General</c:formatCode>
                <c:ptCount val="5"/>
                <c:pt idx="0">
                  <c:v>110.0</c:v>
                </c:pt>
                <c:pt idx="1">
                  <c:v>88.0</c:v>
                </c:pt>
                <c:pt idx="2">
                  <c:v>23.0</c:v>
                </c:pt>
                <c:pt idx="3">
                  <c:v>5.0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[Chart.xlsx]Sheet1!$B$295</c:f>
              <c:strCache>
                <c:ptCount val="1"/>
                <c:pt idx="0">
                  <c:v>60세가 되었을 때 필요하다고 생각하는 부분의 순위? (1순위)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[Chart.xlsx]Sheet1!$A$296:$A$301</c:f>
              <c:strCache>
                <c:ptCount val="6"/>
                <c:pt idx="0">
                  <c:v>경제력 </c:v>
                </c:pt>
                <c:pt idx="1">
                  <c:v>건강</c:v>
                </c:pt>
                <c:pt idx="2">
                  <c:v>가족관계</c:v>
                </c:pt>
                <c:pt idx="3">
                  <c:v>사회참여(일, 봉사 등) </c:v>
                </c:pt>
                <c:pt idx="4">
                  <c:v>여가생활</c:v>
                </c:pt>
                <c:pt idx="5">
                  <c:v>친구관계 </c:v>
                </c:pt>
              </c:strCache>
            </c:strRef>
          </c:cat>
          <c:val>
            <c:numRef>
              <c:f>[Chart.xlsx]Sheet1!$B$296:$B$301</c:f>
              <c:numCache>
                <c:formatCode>General</c:formatCode>
                <c:ptCount val="6"/>
                <c:pt idx="0">
                  <c:v>101.0</c:v>
                </c:pt>
                <c:pt idx="1">
                  <c:v>120.0</c:v>
                </c:pt>
                <c:pt idx="2">
                  <c:v>80.0</c:v>
                </c:pt>
                <c:pt idx="3">
                  <c:v>48.0</c:v>
                </c:pt>
                <c:pt idx="4">
                  <c:v>60.0</c:v>
                </c:pt>
                <c:pt idx="5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[Chart.xlsx]Sheet1!$B$303</c:f>
              <c:strCache>
                <c:ptCount val="1"/>
                <c:pt idx="0">
                  <c:v>60세가 되었을 때 필요하다고 생각하는 부분의 순위? (2순위)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[Chart.xlsx]Sheet1!$A$304:$A$309</c:f>
              <c:strCache>
                <c:ptCount val="6"/>
                <c:pt idx="0">
                  <c:v>경제력 </c:v>
                </c:pt>
                <c:pt idx="1">
                  <c:v>건강</c:v>
                </c:pt>
                <c:pt idx="2">
                  <c:v>가족관계</c:v>
                </c:pt>
                <c:pt idx="3">
                  <c:v>사회참여(일, 봉사 등) </c:v>
                </c:pt>
                <c:pt idx="4">
                  <c:v>여가생활</c:v>
                </c:pt>
                <c:pt idx="5">
                  <c:v>친구관계 </c:v>
                </c:pt>
              </c:strCache>
            </c:strRef>
          </c:cat>
          <c:val>
            <c:numRef>
              <c:f>[Chart.xlsx]Sheet1!$B$304:$B$309</c:f>
              <c:numCache>
                <c:formatCode>General</c:formatCode>
                <c:ptCount val="6"/>
                <c:pt idx="0">
                  <c:v>57.0</c:v>
                </c:pt>
                <c:pt idx="1">
                  <c:v>59.0</c:v>
                </c:pt>
                <c:pt idx="2">
                  <c:v>40.0</c:v>
                </c:pt>
                <c:pt idx="3">
                  <c:v>10.0</c:v>
                </c:pt>
                <c:pt idx="4">
                  <c:v>8.0</c:v>
                </c:pt>
                <c:pt idx="5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[Chart.xlsx]Sheet1!$B$311</c:f>
              <c:strCache>
                <c:ptCount val="1"/>
                <c:pt idx="0">
                  <c:v>60세가 되었을 때 필요하다고 생각하는 부분의 순위? (3순위)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[Chart.xlsx]Sheet1!$A$312:$A$317</c:f>
              <c:strCache>
                <c:ptCount val="6"/>
                <c:pt idx="0">
                  <c:v>경제력 </c:v>
                </c:pt>
                <c:pt idx="1">
                  <c:v>건강</c:v>
                </c:pt>
                <c:pt idx="2">
                  <c:v>가족관계</c:v>
                </c:pt>
                <c:pt idx="3">
                  <c:v>사회참여(일, 봉사 등) </c:v>
                </c:pt>
                <c:pt idx="4">
                  <c:v>여가생활</c:v>
                </c:pt>
                <c:pt idx="5">
                  <c:v>친구관계 </c:v>
                </c:pt>
              </c:strCache>
            </c:strRef>
          </c:cat>
          <c:val>
            <c:numRef>
              <c:f>[Chart.xlsx]Sheet1!$B$312:$B$317</c:f>
              <c:numCache>
                <c:formatCode>General</c:formatCode>
                <c:ptCount val="6"/>
                <c:pt idx="0">
                  <c:v>28.0</c:v>
                </c:pt>
                <c:pt idx="1">
                  <c:v>10.0</c:v>
                </c:pt>
                <c:pt idx="2">
                  <c:v>76.0</c:v>
                </c:pt>
                <c:pt idx="3">
                  <c:v>23.0</c:v>
                </c:pt>
                <c:pt idx="4">
                  <c:v>25.0</c:v>
                </c:pt>
                <c:pt idx="5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[Chart.xlsx]Sheet1!$B$319</c:f>
              <c:strCache>
                <c:ptCount val="1"/>
                <c:pt idx="0">
                  <c:v>60세가 되었을 때 필요하다고 생각하는 부분의 순위? (4순위)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[Chart.xlsx]Sheet1!$A$320:$A$325</c:f>
              <c:strCache>
                <c:ptCount val="6"/>
                <c:pt idx="0">
                  <c:v>경제력 </c:v>
                </c:pt>
                <c:pt idx="1">
                  <c:v>건강</c:v>
                </c:pt>
                <c:pt idx="2">
                  <c:v>가족관계</c:v>
                </c:pt>
                <c:pt idx="3">
                  <c:v>사회참여(일, 봉사 등) </c:v>
                </c:pt>
                <c:pt idx="4">
                  <c:v>여가생활</c:v>
                </c:pt>
                <c:pt idx="5">
                  <c:v>친구관계 </c:v>
                </c:pt>
              </c:strCache>
            </c:strRef>
          </c:cat>
          <c:val>
            <c:numRef>
              <c:f>[Chart.xlsx]Sheet1!$B$320:$B$325</c:f>
              <c:numCache>
                <c:formatCode>General</c:formatCode>
                <c:ptCount val="6"/>
                <c:pt idx="0">
                  <c:v>16.0</c:v>
                </c:pt>
                <c:pt idx="1">
                  <c:v>6.0</c:v>
                </c:pt>
                <c:pt idx="2">
                  <c:v>21.0</c:v>
                </c:pt>
                <c:pt idx="3">
                  <c:v>46.0</c:v>
                </c:pt>
                <c:pt idx="4">
                  <c:v>39.0</c:v>
                </c:pt>
                <c:pt idx="5">
                  <c:v>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[Chart.xlsx]Sheet1!$B$327</c:f>
              <c:strCache>
                <c:ptCount val="1"/>
                <c:pt idx="0">
                  <c:v>60세가 되었을 때 필요하다고 생각하는 부분의 순위? (5순위)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[Chart.xlsx]Sheet1!$A$328:$A$333</c:f>
              <c:strCache>
                <c:ptCount val="6"/>
                <c:pt idx="0">
                  <c:v>경제력 </c:v>
                </c:pt>
                <c:pt idx="1">
                  <c:v>건강</c:v>
                </c:pt>
                <c:pt idx="2">
                  <c:v>가족관계</c:v>
                </c:pt>
                <c:pt idx="3">
                  <c:v>사회참여(일, 봉사 등) </c:v>
                </c:pt>
                <c:pt idx="4">
                  <c:v>여가생활</c:v>
                </c:pt>
                <c:pt idx="5">
                  <c:v>친구관계 </c:v>
                </c:pt>
              </c:strCache>
            </c:strRef>
          </c:cat>
          <c:val>
            <c:numRef>
              <c:f>[Chart.xlsx]Sheet1!$B$328:$B$333</c:f>
              <c:numCache>
                <c:formatCode>General</c:formatCode>
                <c:ptCount val="6"/>
                <c:pt idx="0">
                  <c:v>2.0</c:v>
                </c:pt>
                <c:pt idx="1">
                  <c:v>8.0</c:v>
                </c:pt>
                <c:pt idx="2">
                  <c:v>15.0</c:v>
                </c:pt>
                <c:pt idx="3">
                  <c:v>25.0</c:v>
                </c:pt>
                <c:pt idx="4">
                  <c:v>45.0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[Chart.xlsx]Sheet1!$B$335</c:f>
              <c:strCache>
                <c:ptCount val="1"/>
                <c:pt idx="0">
                  <c:v>60세가 되었을 때 필요하다고 생각하는 부분의 순위? (6순위)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[Chart.xlsx]Sheet1!$A$336:$A$341</c:f>
              <c:strCache>
                <c:ptCount val="6"/>
                <c:pt idx="0">
                  <c:v>경제력 </c:v>
                </c:pt>
                <c:pt idx="1">
                  <c:v>건강</c:v>
                </c:pt>
                <c:pt idx="2">
                  <c:v>가족관계</c:v>
                </c:pt>
                <c:pt idx="3">
                  <c:v>사회참여(일, 봉사 등) </c:v>
                </c:pt>
                <c:pt idx="4">
                  <c:v>여가생활</c:v>
                </c:pt>
                <c:pt idx="5">
                  <c:v>친구관계 </c:v>
                </c:pt>
              </c:strCache>
            </c:strRef>
          </c:cat>
          <c:val>
            <c:numRef>
              <c:f>[Chart.xlsx]Sheet1!$B$336:$B$341</c:f>
              <c:numCache>
                <c:formatCode>General</c:formatCode>
                <c:ptCount val="6"/>
                <c:pt idx="0">
                  <c:v>5.0</c:v>
                </c:pt>
                <c:pt idx="1">
                  <c:v>1.0</c:v>
                </c:pt>
                <c:pt idx="2">
                  <c:v>9.0</c:v>
                </c:pt>
                <c:pt idx="3">
                  <c:v>39.0</c:v>
                </c:pt>
                <c:pt idx="4">
                  <c:v>24.0</c:v>
                </c:pt>
                <c:pt idx="5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[Chart.xlsx]Sheet1!$B$141</c:f>
              <c:strCache>
                <c:ptCount val="1"/>
                <c:pt idx="0">
                  <c:v>현재 전공 선택 이유는? (3순위)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[Chart.xlsx]Sheet1!$A$142:$A$146</c:f>
              <c:strCache>
                <c:ptCount val="5"/>
                <c:pt idx="0">
                  <c:v>관심과 취미</c:v>
                </c:pt>
                <c:pt idx="1">
                  <c:v>인기학과</c:v>
                </c:pt>
                <c:pt idx="2">
                  <c:v>취업률</c:v>
                </c:pt>
                <c:pt idx="3">
                  <c:v>수능점수</c:v>
                </c:pt>
                <c:pt idx="4">
                  <c:v>부모, 선생님 권유</c:v>
                </c:pt>
              </c:strCache>
            </c:strRef>
          </c:cat>
          <c:val>
            <c:numRef>
              <c:f>[Chart.xlsx]Sheet1!$B$142:$B$146</c:f>
              <c:numCache>
                <c:formatCode>General</c:formatCode>
                <c:ptCount val="5"/>
                <c:pt idx="0">
                  <c:v>41.0</c:v>
                </c:pt>
                <c:pt idx="1">
                  <c:v>31.0</c:v>
                </c:pt>
                <c:pt idx="2">
                  <c:v>45.0</c:v>
                </c:pt>
                <c:pt idx="3">
                  <c:v>41.0</c:v>
                </c:pt>
                <c:pt idx="4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[Chart.xlsx]Sheet1!$B$343</c:f>
              <c:strCache>
                <c:ptCount val="1"/>
                <c:pt idx="0">
                  <c:v>자녀 입장에서 부모를 부양해야 한다고 생각하는가?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[Chart.xlsx]Sheet1!$A$344:$A$348</c:f>
              <c:strCache>
                <c:ptCount val="5"/>
                <c:pt idx="0">
                  <c:v>매우 그렇다</c:v>
                </c:pt>
                <c:pt idx="1">
                  <c:v>조금 그렇다</c:v>
                </c:pt>
                <c:pt idx="2">
                  <c:v>보통</c:v>
                </c:pt>
                <c:pt idx="3">
                  <c:v>그렇지 않다 </c:v>
                </c:pt>
                <c:pt idx="4">
                  <c:v>전혀 그렇지 않다</c:v>
                </c:pt>
              </c:strCache>
            </c:strRef>
          </c:cat>
          <c:val>
            <c:numRef>
              <c:f>[Chart.xlsx]Sheet1!$B$344:$B$348</c:f>
              <c:numCache>
                <c:formatCode>General</c:formatCode>
                <c:ptCount val="5"/>
                <c:pt idx="0">
                  <c:v>68.0</c:v>
                </c:pt>
                <c:pt idx="1">
                  <c:v>85.0</c:v>
                </c:pt>
                <c:pt idx="2">
                  <c:v>36.0</c:v>
                </c:pt>
                <c:pt idx="3">
                  <c:v>24.0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[Chart.xlsx]Sheet1!$B$350</c:f>
              <c:strCache>
                <c:ptCount val="1"/>
                <c:pt idx="0">
                  <c:v>부모님 보호가 곧 자신들의 미래권익 보장이라는 생각에 대해서 동의하는가? 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[Chart.xlsx]Sheet1!$A$351:$A$355</c:f>
              <c:strCache>
                <c:ptCount val="5"/>
                <c:pt idx="0">
                  <c:v>매우 그렇다</c:v>
                </c:pt>
                <c:pt idx="1">
                  <c:v>조금 그렇다</c:v>
                </c:pt>
                <c:pt idx="2">
                  <c:v>보통</c:v>
                </c:pt>
                <c:pt idx="3">
                  <c:v>그렇지 않다 </c:v>
                </c:pt>
                <c:pt idx="4">
                  <c:v>전혀 그렇지 않다</c:v>
                </c:pt>
              </c:strCache>
            </c:strRef>
          </c:cat>
          <c:val>
            <c:numRef>
              <c:f>[Chart.xlsx]Sheet1!$B$351:$B$355</c:f>
              <c:numCache>
                <c:formatCode>General</c:formatCode>
                <c:ptCount val="5"/>
                <c:pt idx="0">
                  <c:v>32.0</c:v>
                </c:pt>
                <c:pt idx="1">
                  <c:v>70.0</c:v>
                </c:pt>
                <c:pt idx="2">
                  <c:v>63.0</c:v>
                </c:pt>
                <c:pt idx="3">
                  <c:v>39.0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[Chart.xlsx]Sheet1!$B$357</c:f>
              <c:strCache>
                <c:ptCount val="1"/>
                <c:pt idx="0">
                  <c:v>기회가 닿는다면 YOU운동에 동참하고 싶은 의향은? 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[Chart.xlsx]Sheet1!$A$358:$A$362</c:f>
              <c:strCache>
                <c:ptCount val="5"/>
                <c:pt idx="0">
                  <c:v>적극 동참</c:v>
                </c:pt>
                <c:pt idx="1">
                  <c:v>약간 동참</c:v>
                </c:pt>
                <c:pt idx="2">
                  <c:v>보통</c:v>
                </c:pt>
                <c:pt idx="3">
                  <c:v>동참 원치 않음 </c:v>
                </c:pt>
                <c:pt idx="4">
                  <c:v>전혀 동참 원치않음</c:v>
                </c:pt>
              </c:strCache>
            </c:strRef>
          </c:cat>
          <c:val>
            <c:numRef>
              <c:f>[Chart.xlsx]Sheet1!$B$358:$B$362</c:f>
              <c:numCache>
                <c:formatCode>General</c:formatCode>
                <c:ptCount val="5"/>
                <c:pt idx="0">
                  <c:v>40.0</c:v>
                </c:pt>
                <c:pt idx="1">
                  <c:v>72.0</c:v>
                </c:pt>
                <c:pt idx="2">
                  <c:v>80.0</c:v>
                </c:pt>
                <c:pt idx="3">
                  <c:v>25.0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[Chart.xlsx]Sheet1!$B$364</c:f>
              <c:strCache>
                <c:ptCount val="1"/>
                <c:pt idx="0">
                  <c:v>부모님과 의견 충돌로 인해 생긴 스트레스는 어떤 방법으로 해소하려고 하는가?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[Chart.xlsx]Sheet1!$A$365:$A$369</c:f>
              <c:strCache>
                <c:ptCount val="5"/>
                <c:pt idx="0">
                  <c:v>본인이 먼저 부모님께 다가가 대화 시도 </c:v>
                </c:pt>
                <c:pt idx="1">
                  <c:v>가까운 친구들과 해소</c:v>
                </c:pt>
                <c:pt idx="2">
                  <c:v>혼자 스스로 해소</c:v>
                </c:pt>
                <c:pt idx="3">
                  <c:v>부모님 외 가족들과 해소 </c:v>
                </c:pt>
                <c:pt idx="4">
                  <c:v>운동, 취미 등으로 해소</c:v>
                </c:pt>
              </c:strCache>
            </c:strRef>
          </c:cat>
          <c:val>
            <c:numRef>
              <c:f>[Chart.xlsx]Sheet1!$B$365:$B$369</c:f>
              <c:numCache>
                <c:formatCode>General</c:formatCode>
                <c:ptCount val="5"/>
                <c:pt idx="0">
                  <c:v>47.0</c:v>
                </c:pt>
                <c:pt idx="1">
                  <c:v>70.0</c:v>
                </c:pt>
                <c:pt idx="2">
                  <c:v>37.0</c:v>
                </c:pt>
                <c:pt idx="3">
                  <c:v>32.0</c:v>
                </c:pt>
                <c:pt idx="4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[Chart.xlsx]Sheet1!$B$371</c:f>
              <c:strCache>
                <c:ptCount val="1"/>
                <c:pt idx="0">
                  <c:v>거리에서 나이든 사람을 볼 때 어떤 생각이 드는가? 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[Chart.xlsx]Sheet1!$A$372:$A$376</c:f>
              <c:strCache>
                <c:ptCount val="5"/>
                <c:pt idx="0">
                  <c:v>매우 불쌍하다</c:v>
                </c:pt>
                <c:pt idx="1">
                  <c:v>조금 불쌍 </c:v>
                </c:pt>
                <c:pt idx="2">
                  <c:v>나도 저럴 것이다 </c:v>
                </c:pt>
                <c:pt idx="3">
                  <c:v>개의치 않는다</c:v>
                </c:pt>
                <c:pt idx="4">
                  <c:v>전혀 개의치 않음</c:v>
                </c:pt>
              </c:strCache>
            </c:strRef>
          </c:cat>
          <c:val>
            <c:numRef>
              <c:f>[Chart.xlsx]Sheet1!$B$372:$B$376</c:f>
              <c:numCache>
                <c:formatCode>General</c:formatCode>
                <c:ptCount val="5"/>
                <c:pt idx="0">
                  <c:v>43.0</c:v>
                </c:pt>
                <c:pt idx="1">
                  <c:v>86.0</c:v>
                </c:pt>
                <c:pt idx="2">
                  <c:v>46.0</c:v>
                </c:pt>
                <c:pt idx="3">
                  <c:v>36.0</c:v>
                </c:pt>
                <c:pt idx="4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[Chart.xlsx]Sheet1!$B$378</c:f>
              <c:strCache>
                <c:ptCount val="1"/>
                <c:pt idx="0">
                  <c:v>세계에서 가장 빠르게 우리사회가 저출산·노령화 되어가는 현상을 알고 있는가?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[Chart.xlsx]Sheet1!$A$379:$A$382</c:f>
              <c:strCache>
                <c:ptCount val="4"/>
                <c:pt idx="0">
                  <c:v>전혀 모른다 </c:v>
                </c:pt>
                <c:pt idx="1">
                  <c:v>자세히는 모른다</c:v>
                </c:pt>
                <c:pt idx="2">
                  <c:v> 조금 안다</c:v>
                </c:pt>
                <c:pt idx="3">
                  <c:v>아주 잘 안다</c:v>
                </c:pt>
              </c:strCache>
            </c:strRef>
          </c:cat>
          <c:val>
            <c:numRef>
              <c:f>[Chart.xlsx]Sheet1!$B$379:$B$382</c:f>
              <c:numCache>
                <c:formatCode>General</c:formatCode>
                <c:ptCount val="4"/>
                <c:pt idx="0">
                  <c:v>19.0</c:v>
                </c:pt>
                <c:pt idx="1">
                  <c:v>42.0</c:v>
                </c:pt>
                <c:pt idx="2">
                  <c:v>97.0</c:v>
                </c:pt>
                <c:pt idx="3">
                  <c:v>52.0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[Chart.xlsx]Sheet1!$B$149</c:f>
              <c:strCache>
                <c:ptCount val="1"/>
                <c:pt idx="0">
                  <c:v>대학생활에서 가장 힘든 것은? (1순위)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[Chart.xlsx]Sheet1!$A$150:$A$154</c:f>
              <c:strCache>
                <c:ptCount val="5"/>
                <c:pt idx="0">
                  <c:v>학업성적</c:v>
                </c:pt>
                <c:pt idx="1">
                  <c:v>취업 및 진로</c:v>
                </c:pt>
                <c:pt idx="2">
                  <c:v>등록금 등 경제문제</c:v>
                </c:pt>
                <c:pt idx="3">
                  <c:v>친구 및 이성 관계 </c:v>
                </c:pt>
                <c:pt idx="4">
                  <c:v>기타</c:v>
                </c:pt>
              </c:strCache>
            </c:strRef>
          </c:cat>
          <c:val>
            <c:numRef>
              <c:f>[Chart.xlsx]Sheet1!$B$150:$B$154</c:f>
              <c:numCache>
                <c:formatCode>General</c:formatCode>
                <c:ptCount val="5"/>
                <c:pt idx="0">
                  <c:v>78.0</c:v>
                </c:pt>
                <c:pt idx="1">
                  <c:v>100.0</c:v>
                </c:pt>
                <c:pt idx="2">
                  <c:v>34.0</c:v>
                </c:pt>
                <c:pt idx="3">
                  <c:v>13.0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21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[Chart.xlsx]Sheet1!$B$156</c:f>
              <c:strCache>
                <c:ptCount val="1"/>
                <c:pt idx="0">
                  <c:v>대학생활에서 가장 힘든 것은? (2순위)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[Chart.xlsx]Sheet1!$A$157:$A$161</c:f>
              <c:strCache>
                <c:ptCount val="5"/>
                <c:pt idx="0">
                  <c:v>학업성적</c:v>
                </c:pt>
                <c:pt idx="1">
                  <c:v>취업 및 진로</c:v>
                </c:pt>
                <c:pt idx="2">
                  <c:v>등록금 등 경제문제</c:v>
                </c:pt>
                <c:pt idx="3">
                  <c:v>친구 및 이성 관계 </c:v>
                </c:pt>
                <c:pt idx="4">
                  <c:v>기타</c:v>
                </c:pt>
              </c:strCache>
            </c:strRef>
          </c:cat>
          <c:val>
            <c:numRef>
              <c:f>[Chart.xlsx]Sheet1!$B$157:$B$161</c:f>
              <c:numCache>
                <c:formatCode>General</c:formatCode>
                <c:ptCount val="5"/>
                <c:pt idx="0">
                  <c:v>62.0</c:v>
                </c:pt>
                <c:pt idx="1">
                  <c:v>61.0</c:v>
                </c:pt>
                <c:pt idx="2">
                  <c:v>36.0</c:v>
                </c:pt>
                <c:pt idx="3">
                  <c:v>19.0</c:v>
                </c:pt>
                <c:pt idx="4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21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[Chart.xlsx]Sheet1!$B$163</c:f>
              <c:strCache>
                <c:ptCount val="1"/>
                <c:pt idx="0">
                  <c:v>대학생활에서 가장 힘든 것은? (3순위)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[Chart.xlsx]Sheet1!$A$164:$A$168</c:f>
              <c:strCache>
                <c:ptCount val="5"/>
                <c:pt idx="0">
                  <c:v>학업성적</c:v>
                </c:pt>
                <c:pt idx="1">
                  <c:v>취업 및 진로</c:v>
                </c:pt>
                <c:pt idx="2">
                  <c:v>등록금 등 경제문제</c:v>
                </c:pt>
                <c:pt idx="3">
                  <c:v>친구 및 이성 관계 </c:v>
                </c:pt>
                <c:pt idx="4">
                  <c:v>기타</c:v>
                </c:pt>
              </c:strCache>
            </c:strRef>
          </c:cat>
          <c:val>
            <c:numRef>
              <c:f>[Chart.xlsx]Sheet1!$B$164:$B$168</c:f>
              <c:numCache>
                <c:formatCode>General</c:formatCode>
                <c:ptCount val="5"/>
                <c:pt idx="0">
                  <c:v>50.0</c:v>
                </c:pt>
                <c:pt idx="1">
                  <c:v>30.0</c:v>
                </c:pt>
                <c:pt idx="2">
                  <c:v>41.0</c:v>
                </c:pt>
                <c:pt idx="3">
                  <c:v>31.0</c:v>
                </c:pt>
                <c:pt idx="4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[Chart.xlsx]Sheet1!$B$170</c:f>
              <c:strCache>
                <c:ptCount val="1"/>
                <c:pt idx="0">
                  <c:v>우리나라 대학 등록금 수준에 대한 귀하의 생각은?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[Chart.xlsx]Sheet1!$A$171:$A$175</c:f>
              <c:strCache>
                <c:ptCount val="5"/>
                <c:pt idx="0">
                  <c:v>매우 부적당 </c:v>
                </c:pt>
                <c:pt idx="1">
                  <c:v>부적당</c:v>
                </c:pt>
                <c:pt idx="2">
                  <c:v>보통</c:v>
                </c:pt>
                <c:pt idx="3">
                  <c:v>적당 </c:v>
                </c:pt>
                <c:pt idx="4">
                  <c:v>매우 적당 </c:v>
                </c:pt>
              </c:strCache>
            </c:strRef>
          </c:cat>
          <c:val>
            <c:numRef>
              <c:f>[Chart.xlsx]Sheet1!$B$171:$B$175</c:f>
              <c:numCache>
                <c:formatCode>General</c:formatCode>
                <c:ptCount val="5"/>
                <c:pt idx="0">
                  <c:v>83.0</c:v>
                </c:pt>
                <c:pt idx="1">
                  <c:v>109.0</c:v>
                </c:pt>
                <c:pt idx="2">
                  <c:v>44.0</c:v>
                </c:pt>
                <c:pt idx="3">
                  <c:v>10.0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[Chart.xlsx]Sheet1!$B$177</c:f>
              <c:strCache>
                <c:ptCount val="1"/>
                <c:pt idx="0">
                  <c:v>경제적으로 가장 부족함을 느끼는 부분은? (1순위)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[Chart.xlsx]Sheet1!$A$178:$A$183</c:f>
              <c:strCache>
                <c:ptCount val="6"/>
                <c:pt idx="0">
                  <c:v>등록금</c:v>
                </c:pt>
                <c:pt idx="1">
                  <c:v>생활비</c:v>
                </c:pt>
                <c:pt idx="2">
                  <c:v>유흥비</c:v>
                </c:pt>
                <c:pt idx="3">
                  <c:v>책값 </c:v>
                </c:pt>
                <c:pt idx="4">
                  <c:v>의류비</c:v>
                </c:pt>
                <c:pt idx="5">
                  <c:v>기타</c:v>
                </c:pt>
              </c:strCache>
            </c:strRef>
          </c:cat>
          <c:val>
            <c:numRef>
              <c:f>[Chart.xlsx]Sheet1!$B$178:$B$183</c:f>
              <c:numCache>
                <c:formatCode>General</c:formatCode>
                <c:ptCount val="6"/>
                <c:pt idx="0">
                  <c:v>111.0</c:v>
                </c:pt>
                <c:pt idx="1">
                  <c:v>101.0</c:v>
                </c:pt>
                <c:pt idx="2">
                  <c:v>62.0</c:v>
                </c:pt>
                <c:pt idx="3">
                  <c:v>17.0</c:v>
                </c:pt>
                <c:pt idx="4">
                  <c:v>18.0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[Chart.xlsx]Sheet1!$B$185</c:f>
              <c:strCache>
                <c:ptCount val="1"/>
                <c:pt idx="0">
                  <c:v>경제적으로 가장 부족함을 느끼는 부분은? (2순위)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[Chart.xlsx]Sheet1!$A$186:$A$191</c:f>
              <c:strCache>
                <c:ptCount val="6"/>
                <c:pt idx="0">
                  <c:v>등록금</c:v>
                </c:pt>
                <c:pt idx="1">
                  <c:v>생활비</c:v>
                </c:pt>
                <c:pt idx="2">
                  <c:v>유흥비</c:v>
                </c:pt>
                <c:pt idx="3">
                  <c:v>책값 </c:v>
                </c:pt>
                <c:pt idx="4">
                  <c:v>의류비</c:v>
                </c:pt>
                <c:pt idx="5">
                  <c:v>기타</c:v>
                </c:pt>
              </c:strCache>
            </c:strRef>
          </c:cat>
          <c:val>
            <c:numRef>
              <c:f>[Chart.xlsx]Sheet1!$B$186:$B$191</c:f>
              <c:numCache>
                <c:formatCode>General</c:formatCode>
                <c:ptCount val="6"/>
                <c:pt idx="0">
                  <c:v>29.0</c:v>
                </c:pt>
                <c:pt idx="1">
                  <c:v>75.0</c:v>
                </c:pt>
                <c:pt idx="2">
                  <c:v>33.0</c:v>
                </c:pt>
                <c:pt idx="3">
                  <c:v>25.0</c:v>
                </c:pt>
                <c:pt idx="4">
                  <c:v>22.0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12. 9. 15.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12. 9. 15.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12. 9. 15.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12. 9. 15.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12. 9. 15.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12. 9. 15.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12. 9. 15.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12. 9. 15.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ko-KR" altLang="en-US" dirty="0" smtClean="0"/>
              <a:t>청</a:t>
            </a:r>
            <a:r>
              <a:rPr lang="ko-KR" altLang="en-US" dirty="0" smtClean="0"/>
              <a:t>년층 </a:t>
            </a:r>
            <a:r>
              <a:rPr lang="ko-KR" altLang="en-US" dirty="0" smtClean="0"/>
              <a:t>의식조사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200471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청</a:t>
            </a:r>
            <a:r>
              <a:rPr lang="en-US" altLang="ko-KR" sz="1600" dirty="0"/>
              <a:t>·</a:t>
            </a:r>
            <a:r>
              <a:rPr lang="ko-KR" altLang="en-US" sz="1600" dirty="0"/>
              <a:t>장 세대화합 </a:t>
            </a:r>
            <a:r>
              <a:rPr lang="en-US" altLang="ko-KR" sz="1600" dirty="0"/>
              <a:t>- YOU(Young Old United)</a:t>
            </a:r>
            <a:r>
              <a:rPr lang="ko-KR" altLang="en-US" sz="1600" dirty="0"/>
              <a:t>는 자녀</a:t>
            </a:r>
            <a:r>
              <a:rPr lang="en-US" altLang="ko-KR" sz="1600" dirty="0"/>
              <a:t>·</a:t>
            </a:r>
            <a:r>
              <a:rPr lang="ko-KR" altLang="en-US" sz="1600" dirty="0"/>
              <a:t>부모세대가 일자리</a:t>
            </a:r>
            <a:r>
              <a:rPr lang="en-US" altLang="ko-KR" sz="1600" dirty="0"/>
              <a:t>·</a:t>
            </a:r>
            <a:r>
              <a:rPr lang="ko-KR" altLang="en-US" sz="1600" dirty="0"/>
              <a:t>문화</a:t>
            </a:r>
            <a:r>
              <a:rPr lang="en-US" altLang="ko-KR" sz="1600" dirty="0"/>
              <a:t>·</a:t>
            </a:r>
            <a:r>
              <a:rPr lang="ko-KR" altLang="en-US" sz="1600" dirty="0"/>
              <a:t>경제</a:t>
            </a:r>
            <a:r>
              <a:rPr lang="en-US" altLang="ko-KR" sz="1600" dirty="0"/>
              <a:t>·</a:t>
            </a:r>
            <a:r>
              <a:rPr lang="ko-KR" altLang="en-US" sz="1600" dirty="0"/>
              <a:t>사회적 문제 등 세대 간 갈등을 봉합하고 함께 노령화사회 대처를 도모하는 </a:t>
            </a:r>
            <a:r>
              <a:rPr lang="en-US" altLang="ko-KR" sz="1600" dirty="0"/>
              <a:t>KARP</a:t>
            </a:r>
            <a:r>
              <a:rPr lang="ko-KR" altLang="en-US" sz="1600" dirty="0"/>
              <a:t>의 사회변화 운동입니다</a:t>
            </a:r>
            <a:r>
              <a:rPr lang="en-US" altLang="ko-KR" sz="1600" dirty="0"/>
              <a:t>. </a:t>
            </a:r>
          </a:p>
          <a:p>
            <a:endParaRPr lang="en-US" sz="1600" dirty="0"/>
          </a:p>
        </p:txBody>
      </p:sp>
      <p:pic>
        <p:nvPicPr>
          <p:cNvPr id="5" name="Picture 4" descr="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89320"/>
            <a:ext cx="1346200" cy="538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990600"/>
            <a:ext cx="58269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 smtClean="0">
                <a:solidFill>
                  <a:schemeClr val="bg1"/>
                </a:solidFill>
                <a:latin typeface="Adobe 명조 Std M"/>
                <a:ea typeface="Adobe 명조 Std M"/>
                <a:cs typeface="Adobe 명조 Std M"/>
              </a:rPr>
              <a:t>대한은퇴자협회 </a:t>
            </a:r>
            <a:endParaRPr lang="en-US" altLang="ko-KR" sz="6000" b="1" dirty="0" smtClean="0">
              <a:solidFill>
                <a:schemeClr val="bg1"/>
              </a:solidFill>
              <a:latin typeface="Adobe 명조 Std M"/>
              <a:ea typeface="Adobe 명조 Std M"/>
              <a:cs typeface="Adobe 명조 Std M"/>
            </a:endParaRPr>
          </a:p>
          <a:p>
            <a:r>
              <a:rPr lang="ko-KR" altLang="en-US" sz="6000" b="1" dirty="0" smtClean="0">
                <a:solidFill>
                  <a:schemeClr val="bg1"/>
                </a:solidFill>
                <a:latin typeface="Adobe 명조 Std M"/>
                <a:ea typeface="Adobe 명조 Std M"/>
                <a:cs typeface="Adobe 명조 Std M"/>
              </a:rPr>
              <a:t>청장년 의식조사</a:t>
            </a:r>
            <a:endParaRPr lang="en-US" sz="6000" b="1" dirty="0">
              <a:solidFill>
                <a:schemeClr val="bg1"/>
              </a:solidFill>
              <a:latin typeface="Adobe 명조 Std M"/>
              <a:ea typeface="Adobe 명조 Std M"/>
              <a:cs typeface="Adobe 명조 Std 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01247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69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55166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22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851037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35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328788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353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809698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62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79242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79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26132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16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28707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02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160818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6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42829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54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청</a:t>
            </a:r>
            <a:r>
              <a:rPr lang="ko-KR" altLang="en-US" dirty="0" smtClean="0"/>
              <a:t>년층 </a:t>
            </a:r>
            <a:r>
              <a:rPr lang="ko-KR" altLang="en-US" dirty="0"/>
              <a:t>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67881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38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510395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103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309609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9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098115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67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818448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10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075674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899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023880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6515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524764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63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793640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28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960071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974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437813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746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52867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999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256484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357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846269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159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915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643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6093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9041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89841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95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802495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902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667232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752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205078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24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074243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0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277028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91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48756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8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25191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69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청년층 의식조사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698270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6635226"/>
      </p:ext>
    </p:extLst>
  </p:cSld>
  <p:clrMapOvr>
    <a:masterClrMapping/>
  </p:clrMapOvr>
</p:sld>
</file>

<file path=ppt/theme/theme1.xml><?xml version="1.0" encoding="utf-8"?>
<a:theme xmlns:a="http://schemas.openxmlformats.org/drawingml/2006/main" name="Pitch 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Macintosh PowerPoint</Application>
  <PresentationFormat>On-screen Show (4:3)</PresentationFormat>
  <Paragraphs>75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Pitch Book</vt:lpstr>
      <vt:lpstr>청년층 의식조사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2012-09-15T03:05:07Z</dcterms:modified>
</cp:coreProperties>
</file>