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88034" autoAdjust="0"/>
  </p:normalViewPr>
  <p:slideViewPr>
    <p:cSldViewPr>
      <p:cViewPr>
        <p:scale>
          <a:sx n="125" d="100"/>
          <a:sy n="125" d="100"/>
        </p:scale>
        <p:origin x="-18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34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[Chart.xlsx]Sheet1!$B$1</c:f>
              <c:strCache>
                <c:ptCount val="1"/>
                <c:pt idx="0">
                  <c:v>자녀의 수는?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[Chart.xlsx]Sheet1!$A$2:$A$6</c:f>
              <c:strCache>
                <c:ptCount val="5"/>
                <c:pt idx="0">
                  <c:v>1명</c:v>
                </c:pt>
                <c:pt idx="1">
                  <c:v>2명</c:v>
                </c:pt>
                <c:pt idx="2">
                  <c:v>3명</c:v>
                </c:pt>
                <c:pt idx="3">
                  <c:v>4명 이상</c:v>
                </c:pt>
                <c:pt idx="4">
                  <c:v>없음</c:v>
                </c:pt>
              </c:strCache>
            </c:strRef>
          </c:cat>
          <c:val>
            <c:numRef>
              <c:f>[Chart.xlsx]Sheet1!$B$2:$B$6</c:f>
              <c:numCache>
                <c:formatCode>General</c:formatCode>
                <c:ptCount val="5"/>
                <c:pt idx="0">
                  <c:v>112.0</c:v>
                </c:pt>
                <c:pt idx="1">
                  <c:v>329.0</c:v>
                </c:pt>
                <c:pt idx="2">
                  <c:v>175.0</c:v>
                </c:pt>
                <c:pt idx="3">
                  <c:v>57.0</c:v>
                </c:pt>
                <c:pt idx="4">
                  <c:v>34.0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[Chart.xlsx]Sheet1!$B$59</c:f>
              <c:strCache>
                <c:ptCount val="1"/>
                <c:pt idx="0">
                  <c:v>자녀 양육에 가장 힘든 문제는?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[Chart.xlsx]Sheet1!$A$60:$A$64</c:f>
              <c:strCache>
                <c:ptCount val="5"/>
                <c:pt idx="0">
                  <c:v>자녀와 의사소통</c:v>
                </c:pt>
                <c:pt idx="1">
                  <c:v>교육비등 경제적 문제</c:v>
                </c:pt>
                <c:pt idx="2">
                  <c:v>자녀성장에 따른 가정교육</c:v>
                </c:pt>
                <c:pt idx="3">
                  <c:v>결혼문제</c:v>
                </c:pt>
                <c:pt idx="4">
                  <c:v>기타 </c:v>
                </c:pt>
              </c:strCache>
            </c:strRef>
          </c:cat>
          <c:val>
            <c:numRef>
              <c:f>[Chart.xlsx]Sheet1!$B$60:$B$64</c:f>
              <c:numCache>
                <c:formatCode>General</c:formatCode>
                <c:ptCount val="5"/>
                <c:pt idx="0">
                  <c:v>172.0</c:v>
                </c:pt>
                <c:pt idx="1">
                  <c:v>205.0</c:v>
                </c:pt>
                <c:pt idx="2">
                  <c:v>115.0</c:v>
                </c:pt>
                <c:pt idx="3">
                  <c:v>118.0</c:v>
                </c:pt>
                <c:pt idx="4">
                  <c:v>95.0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[Chart.xlsx]Sheet1!$B$66</c:f>
              <c:strCache>
                <c:ptCount val="1"/>
                <c:pt idx="0">
                  <c:v>자녀와의 갈등 요인은?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[Chart.xlsx]Sheet1!$A$67:$A$72</c:f>
              <c:strCache>
                <c:ptCount val="6"/>
                <c:pt idx="0">
                  <c:v>학업성적</c:v>
                </c:pt>
                <c:pt idx="1">
                  <c:v>진로 및 취업</c:v>
                </c:pt>
                <c:pt idx="2">
                  <c:v>용돈, 학비 등</c:v>
                </c:pt>
                <c:pt idx="3">
                  <c:v>이성 관계</c:v>
                </c:pt>
                <c:pt idx="4">
                  <c:v>술, 담배 등 생활습관</c:v>
                </c:pt>
                <c:pt idx="5">
                  <c:v>기타</c:v>
                </c:pt>
              </c:strCache>
            </c:strRef>
          </c:cat>
          <c:val>
            <c:numRef>
              <c:f>[Chart.xlsx]Sheet1!$B$67:$B$72</c:f>
              <c:numCache>
                <c:formatCode>General</c:formatCode>
                <c:ptCount val="6"/>
                <c:pt idx="0">
                  <c:v>75.0</c:v>
                </c:pt>
                <c:pt idx="1">
                  <c:v>266.0</c:v>
                </c:pt>
                <c:pt idx="2">
                  <c:v>88.0</c:v>
                </c:pt>
                <c:pt idx="3">
                  <c:v>85.0</c:v>
                </c:pt>
                <c:pt idx="4">
                  <c:v>100.0</c:v>
                </c:pt>
                <c:pt idx="5">
                  <c:v>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[Chart.xlsx]Sheet1!$B$74</c:f>
              <c:strCache>
                <c:ptCount val="1"/>
                <c:pt idx="0">
                  <c:v>가정수입에서 자녀의 등록금등이 차지하는 비중은?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[Chart.xlsx]Sheet1!$A$75:$A$79</c:f>
              <c:strCache>
                <c:ptCount val="5"/>
                <c:pt idx="0">
                  <c:v>5%미만</c:v>
                </c:pt>
                <c:pt idx="1">
                  <c:v>5~10% </c:v>
                </c:pt>
                <c:pt idx="2">
                  <c:v>10~20% </c:v>
                </c:pt>
                <c:pt idx="3">
                  <c:v>20~30% </c:v>
                </c:pt>
                <c:pt idx="4">
                  <c:v>30% 이상 </c:v>
                </c:pt>
              </c:strCache>
            </c:strRef>
          </c:cat>
          <c:val>
            <c:numRef>
              <c:f>[Chart.xlsx]Sheet1!$B$75:$B$79</c:f>
              <c:numCache>
                <c:formatCode>General</c:formatCode>
                <c:ptCount val="5"/>
                <c:pt idx="0">
                  <c:v>145.0</c:v>
                </c:pt>
                <c:pt idx="1">
                  <c:v>96.0</c:v>
                </c:pt>
                <c:pt idx="2">
                  <c:v>221.0</c:v>
                </c:pt>
                <c:pt idx="3">
                  <c:v>167.0</c:v>
                </c:pt>
                <c:pt idx="4">
                  <c:v>72.0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[Chart.xlsx]Sheet1!$B$81</c:f>
              <c:strCache>
                <c:ptCount val="1"/>
                <c:pt idx="0">
                  <c:v>부담하고 있는 자녀의 등록금의 액수에 대한 생각은?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[Chart.xlsx]Sheet1!$A$82:$A$86</c:f>
              <c:strCache>
                <c:ptCount val="5"/>
                <c:pt idx="0">
                  <c:v>매우 부적당 </c:v>
                </c:pt>
                <c:pt idx="1">
                  <c:v>부적당</c:v>
                </c:pt>
                <c:pt idx="2">
                  <c:v>보통</c:v>
                </c:pt>
                <c:pt idx="3">
                  <c:v>적당</c:v>
                </c:pt>
                <c:pt idx="4">
                  <c:v>매우 적당</c:v>
                </c:pt>
              </c:strCache>
            </c:strRef>
          </c:cat>
          <c:val>
            <c:numRef>
              <c:f>[Chart.xlsx]Sheet1!$B$82:$B$86</c:f>
              <c:numCache>
                <c:formatCode>General</c:formatCode>
                <c:ptCount val="5"/>
                <c:pt idx="0">
                  <c:v>78.0</c:v>
                </c:pt>
                <c:pt idx="1">
                  <c:v>268.0</c:v>
                </c:pt>
                <c:pt idx="2">
                  <c:v>254.0</c:v>
                </c:pt>
                <c:pt idx="3">
                  <c:v>79.0</c:v>
                </c:pt>
                <c:pt idx="4">
                  <c:v>23.0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[Chart.xlsx]Sheet1!$B$88</c:f>
              <c:strCache>
                <c:ptCount val="1"/>
                <c:pt idx="0">
                  <c:v>자녀에게 가장 바라는 것은?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[Chart.xlsx]Sheet1!$A$89:$A$93</c:f>
              <c:strCache>
                <c:ptCount val="5"/>
                <c:pt idx="0">
                  <c:v>건강</c:v>
                </c:pt>
                <c:pt idx="1">
                  <c:v>취업(직업)</c:v>
                </c:pt>
                <c:pt idx="2">
                  <c:v>대인관계</c:v>
                </c:pt>
                <c:pt idx="3">
                  <c:v>부모에 대한 효도</c:v>
                </c:pt>
                <c:pt idx="4">
                  <c:v>기타 </c:v>
                </c:pt>
              </c:strCache>
            </c:strRef>
          </c:cat>
          <c:val>
            <c:numRef>
              <c:f>[Chart.xlsx]Sheet1!$B$89:$B$93</c:f>
              <c:numCache>
                <c:formatCode>General</c:formatCode>
                <c:ptCount val="5"/>
                <c:pt idx="0">
                  <c:v>282.0</c:v>
                </c:pt>
                <c:pt idx="1">
                  <c:v>248.0</c:v>
                </c:pt>
                <c:pt idx="2">
                  <c:v>169.0</c:v>
                </c:pt>
                <c:pt idx="3">
                  <c:v>76.0</c:v>
                </c:pt>
                <c:pt idx="4">
                  <c:v>29.0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[Chart.xlsx]Sheet1!$B$95</c:f>
              <c:strCache>
                <c:ptCount val="1"/>
                <c:pt idx="0">
                  <c:v>자녀에게 생활비 보조 생각은?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[Chart.xlsx]Sheet1!$A$96:$A$100</c:f>
              <c:strCache>
                <c:ptCount val="5"/>
                <c:pt idx="0">
                  <c:v>전혀 보조하지 않는다 </c:v>
                </c:pt>
                <c:pt idx="1">
                  <c:v>거의 보조하지 않음</c:v>
                </c:pt>
                <c:pt idx="2">
                  <c:v>보통</c:v>
                </c:pt>
                <c:pt idx="3">
                  <c:v>약간 보조</c:v>
                </c:pt>
                <c:pt idx="4">
                  <c:v>전적 보조</c:v>
                </c:pt>
              </c:strCache>
            </c:strRef>
          </c:cat>
          <c:val>
            <c:numRef>
              <c:f>[Chart.xlsx]Sheet1!$B$96:$B$100</c:f>
              <c:numCache>
                <c:formatCode>General</c:formatCode>
                <c:ptCount val="5"/>
                <c:pt idx="0">
                  <c:v>113.0</c:v>
                </c:pt>
                <c:pt idx="1">
                  <c:v>263.0</c:v>
                </c:pt>
                <c:pt idx="2">
                  <c:v>212.0</c:v>
                </c:pt>
                <c:pt idx="3">
                  <c:v>104.0</c:v>
                </c:pt>
                <c:pt idx="4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[Chart.xlsx]Sheet1!$B$102</c:f>
              <c:strCache>
                <c:ptCount val="1"/>
                <c:pt idx="0">
                  <c:v>기회가 닿는다면 YOU운동에 동참하고 싶은가?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[Chart.xlsx]Sheet1!$A$103:$A$106</c:f>
              <c:strCache>
                <c:ptCount val="4"/>
                <c:pt idx="0">
                  <c:v>적극 동참</c:v>
                </c:pt>
                <c:pt idx="1">
                  <c:v>약간 동참  </c:v>
                </c:pt>
                <c:pt idx="2">
                  <c:v>보통 </c:v>
                </c:pt>
                <c:pt idx="3">
                  <c:v>동참 원치 않음 </c:v>
                </c:pt>
              </c:strCache>
            </c:strRef>
          </c:cat>
          <c:val>
            <c:numRef>
              <c:f>[Chart.xlsx]Sheet1!$B$103:$B$106</c:f>
              <c:numCache>
                <c:formatCode>General</c:formatCode>
                <c:ptCount val="4"/>
                <c:pt idx="0">
                  <c:v>224.0</c:v>
                </c:pt>
                <c:pt idx="1">
                  <c:v>204.0</c:v>
                </c:pt>
                <c:pt idx="2">
                  <c:v>76.0</c:v>
                </c:pt>
                <c:pt idx="3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[Chart.xlsx]Sheet1!$B$108</c:f>
              <c:strCache>
                <c:ptCount val="1"/>
                <c:pt idx="0">
                  <c:v>청년층을 위한  권익활동이 장년층 권익에 도움이 된다는 것을 아십니까?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[Chart.xlsx]Sheet1!$A$109:$A$113</c:f>
              <c:strCache>
                <c:ptCount val="5"/>
                <c:pt idx="0">
                  <c:v>매우 도움이 된다</c:v>
                </c:pt>
                <c:pt idx="1">
                  <c:v>도움 된다</c:v>
                </c:pt>
                <c:pt idx="2">
                  <c:v>약간 도움 된다</c:v>
                </c:pt>
                <c:pt idx="3">
                  <c:v>잘 모르겠다</c:v>
                </c:pt>
                <c:pt idx="4">
                  <c:v>전혀 상관 없다</c:v>
                </c:pt>
              </c:strCache>
            </c:strRef>
          </c:cat>
          <c:val>
            <c:numRef>
              <c:f>[Chart.xlsx]Sheet1!$B$109:$B$113</c:f>
              <c:numCache>
                <c:formatCode>General</c:formatCode>
                <c:ptCount val="5"/>
                <c:pt idx="0">
                  <c:v>52.0</c:v>
                </c:pt>
                <c:pt idx="1">
                  <c:v>163.0</c:v>
                </c:pt>
                <c:pt idx="2">
                  <c:v>230.0</c:v>
                </c:pt>
                <c:pt idx="3">
                  <c:v>242.0</c:v>
                </c:pt>
                <c:pt idx="4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[Chart.xlsx]Sheet1!$B$115</c:f>
              <c:strCache>
                <c:ptCount val="1"/>
                <c:pt idx="0">
                  <c:v>세계에서 가장 빠르게 우리사회가 저출산・노령화되어가는 현상을 알고있는가?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[Chart.xlsx]Sheet1!$A$116:$A$120</c:f>
              <c:strCache>
                <c:ptCount val="5"/>
                <c:pt idx="0">
                  <c:v>전혀 모른다 </c:v>
                </c:pt>
                <c:pt idx="1">
                  <c:v>자세히는 모른다</c:v>
                </c:pt>
                <c:pt idx="2">
                  <c:v>보통</c:v>
                </c:pt>
                <c:pt idx="3">
                  <c:v>조금 안다</c:v>
                </c:pt>
                <c:pt idx="4">
                  <c:v>아주 잘 안다</c:v>
                </c:pt>
              </c:strCache>
            </c:strRef>
          </c:cat>
          <c:val>
            <c:numRef>
              <c:f>[Chart.xlsx]Sheet1!$B$116:$B$120</c:f>
              <c:numCache>
                <c:formatCode>General</c:formatCode>
                <c:ptCount val="5"/>
                <c:pt idx="0">
                  <c:v>1.0</c:v>
                </c:pt>
                <c:pt idx="1">
                  <c:v>59.0</c:v>
                </c:pt>
                <c:pt idx="2">
                  <c:v>164.0</c:v>
                </c:pt>
                <c:pt idx="3">
                  <c:v>285.0</c:v>
                </c:pt>
                <c:pt idx="4">
                  <c:v>206.0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[Chart.xlsx]Sheet1!$B$8</c:f>
              <c:strCache>
                <c:ptCount val="1"/>
                <c:pt idx="0">
                  <c:v>현재 직업 상황은?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[Chart.xlsx]Sheet1!$A$9:$A$14</c:f>
              <c:strCache>
                <c:ptCount val="6"/>
                <c:pt idx="0">
                  <c:v>없다</c:v>
                </c:pt>
                <c:pt idx="1">
                  <c:v>있다(사무, 전문직)</c:v>
                </c:pt>
                <c:pt idx="2">
                  <c:v>있다(생산직)</c:v>
                </c:pt>
                <c:pt idx="3">
                  <c:v>있다(자영업)</c:v>
                </c:pt>
                <c:pt idx="4">
                  <c:v>있다(전업주부)</c:v>
                </c:pt>
                <c:pt idx="5">
                  <c:v>있다(특수직)</c:v>
                </c:pt>
              </c:strCache>
            </c:strRef>
          </c:cat>
          <c:val>
            <c:numRef>
              <c:f>[Chart.xlsx]Sheet1!$B$9:$B$14</c:f>
              <c:numCache>
                <c:formatCode>General</c:formatCode>
                <c:ptCount val="6"/>
                <c:pt idx="0">
                  <c:v>345.0</c:v>
                </c:pt>
                <c:pt idx="1">
                  <c:v>171.0</c:v>
                </c:pt>
                <c:pt idx="2">
                  <c:v>55.0</c:v>
                </c:pt>
                <c:pt idx="3">
                  <c:v>83.0</c:v>
                </c:pt>
                <c:pt idx="4">
                  <c:v>48.0</c:v>
                </c:pt>
                <c:pt idx="5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[Chart.xlsx]Sheet1!$B$16</c:f>
              <c:strCache>
                <c:ptCount val="1"/>
                <c:pt idx="0">
                  <c:v>창업이나 귀농을 생각해 보셨습니까?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[Chart.xlsx]Sheet1!$A$17:$A$21</c:f>
              <c:strCache>
                <c:ptCount val="5"/>
                <c:pt idx="0">
                  <c:v>전혀 생각 안함 </c:v>
                </c:pt>
                <c:pt idx="1">
                  <c:v>거의 생각 안함</c:v>
                </c:pt>
                <c:pt idx="2">
                  <c:v>보통</c:v>
                </c:pt>
                <c:pt idx="3">
                  <c:v>약간 고려중</c:v>
                </c:pt>
                <c:pt idx="4">
                  <c:v>적극적으로 고려</c:v>
                </c:pt>
              </c:strCache>
            </c:strRef>
          </c:cat>
          <c:val>
            <c:numRef>
              <c:f>[Chart.xlsx]Sheet1!$B$17:$B$21</c:f>
              <c:numCache>
                <c:formatCode>General</c:formatCode>
                <c:ptCount val="5"/>
                <c:pt idx="0">
                  <c:v>165.0</c:v>
                </c:pt>
                <c:pt idx="1">
                  <c:v>156.0</c:v>
                </c:pt>
                <c:pt idx="2">
                  <c:v>164.0</c:v>
                </c:pt>
                <c:pt idx="3">
                  <c:v>167.0</c:v>
                </c:pt>
                <c:pt idx="4">
                  <c:v>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[Chart.xlsx]Sheet1!$B$23</c:f>
              <c:strCache>
                <c:ptCount val="1"/>
                <c:pt idx="0">
                  <c:v>노후준비는 하시고 계십니까?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[Chart.xlsx]Sheet1!$A$24:$A$28</c:f>
              <c:strCache>
                <c:ptCount val="5"/>
                <c:pt idx="0">
                  <c:v>전혀 생각해 본적 없다</c:v>
                </c:pt>
                <c:pt idx="1">
                  <c:v>준비 하려 한다</c:v>
                </c:pt>
                <c:pt idx="2">
                  <c:v>보통</c:v>
                </c:pt>
                <c:pt idx="3">
                  <c:v>약간 준비 했다</c:v>
                </c:pt>
                <c:pt idx="4">
                  <c:v>이미 노후 준비 다 했다</c:v>
                </c:pt>
              </c:strCache>
            </c:strRef>
          </c:cat>
          <c:val>
            <c:numRef>
              <c:f>[Chart.xlsx]Sheet1!$B$24:$B$28</c:f>
              <c:numCache>
                <c:formatCode>General</c:formatCode>
                <c:ptCount val="5"/>
                <c:pt idx="0">
                  <c:v>70.0</c:v>
                </c:pt>
                <c:pt idx="1">
                  <c:v>193.0</c:v>
                </c:pt>
                <c:pt idx="2">
                  <c:v>73.0</c:v>
                </c:pt>
                <c:pt idx="3">
                  <c:v>201.0</c:v>
                </c:pt>
                <c:pt idx="4">
                  <c:v>40.0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[Chart.xlsx]Sheet1!$B$30</c:f>
              <c:strCache>
                <c:ptCount val="1"/>
                <c:pt idx="0">
                  <c:v>현재 일자리가 자식의 일자리를 뺏고 있다고 생각하십니까?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[Chart.xlsx]Sheet1!$A$31:$A$32</c:f>
              <c:strCache>
                <c:ptCount val="2"/>
                <c:pt idx="0">
                  <c:v>그렇다  </c:v>
                </c:pt>
                <c:pt idx="1">
                  <c:v>그렇지 않다</c:v>
                </c:pt>
              </c:strCache>
            </c:strRef>
          </c:cat>
          <c:val>
            <c:numRef>
              <c:f>[Chart.xlsx]Sheet1!$B$31:$B$32</c:f>
              <c:numCache>
                <c:formatCode>General</c:formatCode>
                <c:ptCount val="2"/>
                <c:pt idx="0">
                  <c:v>38.0</c:v>
                </c:pt>
                <c:pt idx="1">
                  <c:v>681.0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[Chart.xlsx]Sheet1!$B$34</c:f>
              <c:strCache>
                <c:ptCount val="1"/>
                <c:pt idx="0">
                  <c:v>찾는 일자리가 젊은이 일자리를 침범하는 일자리 입니까?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[Chart.xlsx]Sheet1!$A$35:$A$36</c:f>
              <c:strCache>
                <c:ptCount val="2"/>
                <c:pt idx="0">
                  <c:v>그렇다  </c:v>
                </c:pt>
                <c:pt idx="1">
                  <c:v>그렇지 않다</c:v>
                </c:pt>
              </c:strCache>
            </c:strRef>
          </c:cat>
          <c:val>
            <c:numRef>
              <c:f>[Chart.xlsx]Sheet1!$B$35:$B$36</c:f>
              <c:numCache>
                <c:formatCode>General</c:formatCode>
                <c:ptCount val="2"/>
                <c:pt idx="0">
                  <c:v>43.0</c:v>
                </c:pt>
                <c:pt idx="1">
                  <c:v>665.0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[Chart.xlsx]Sheet1!$B$38</c:f>
              <c:strCache>
                <c:ptCount val="1"/>
                <c:pt idx="0">
                  <c:v>매월 경제적 수입은 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[Chart.xlsx]Sheet1!$A$39:$A$43</c:f>
              <c:strCache>
                <c:ptCount val="5"/>
                <c:pt idx="0">
                  <c:v>100만원미만</c:v>
                </c:pt>
                <c:pt idx="1">
                  <c:v>100~200만원 </c:v>
                </c:pt>
                <c:pt idx="2">
                  <c:v>200~300만원</c:v>
                </c:pt>
                <c:pt idx="3">
                  <c:v>300~400만원 </c:v>
                </c:pt>
                <c:pt idx="4">
                  <c:v>400만원 이상 </c:v>
                </c:pt>
              </c:strCache>
            </c:strRef>
          </c:cat>
          <c:val>
            <c:numRef>
              <c:f>[Chart.xlsx]Sheet1!$B$39:$B$43</c:f>
              <c:numCache>
                <c:formatCode>General</c:formatCode>
                <c:ptCount val="5"/>
                <c:pt idx="0">
                  <c:v>141.0</c:v>
                </c:pt>
                <c:pt idx="1">
                  <c:v>208.0</c:v>
                </c:pt>
                <c:pt idx="2">
                  <c:v>246.0</c:v>
                </c:pt>
                <c:pt idx="3">
                  <c:v>89.0</c:v>
                </c:pt>
                <c:pt idx="4">
                  <c:v>37.0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[Chart.xlsx]Sheet1!$B$45</c:f>
              <c:strCache>
                <c:ptCount val="1"/>
                <c:pt idx="0">
                  <c:v>생활에서 가장 어려운 문제는? 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[Chart.xlsx]Sheet1!$A$46:$A$50</c:f>
              <c:strCache>
                <c:ptCount val="5"/>
                <c:pt idx="0">
                  <c:v>생계문제</c:v>
                </c:pt>
                <c:pt idx="1">
                  <c:v>자녀양육  </c:v>
                </c:pt>
                <c:pt idx="2">
                  <c:v>건강생활</c:v>
                </c:pt>
                <c:pt idx="3">
                  <c:v>자아실현</c:v>
                </c:pt>
                <c:pt idx="4">
                  <c:v>기타 </c:v>
                </c:pt>
              </c:strCache>
            </c:strRef>
          </c:cat>
          <c:val>
            <c:numRef>
              <c:f>[Chart.xlsx]Sheet1!$B$46:$B$50</c:f>
              <c:numCache>
                <c:formatCode>General</c:formatCode>
                <c:ptCount val="5"/>
                <c:pt idx="0">
                  <c:v>114.0</c:v>
                </c:pt>
                <c:pt idx="1">
                  <c:v>117.0</c:v>
                </c:pt>
                <c:pt idx="2">
                  <c:v>233.0</c:v>
                </c:pt>
                <c:pt idx="3">
                  <c:v>203.0</c:v>
                </c:pt>
                <c:pt idx="4">
                  <c:v>42.0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[Chart.xlsx]Sheet1!$B$52</c:f>
              <c:strCache>
                <c:ptCount val="1"/>
                <c:pt idx="0">
                  <c:v>어려움을 겪는 대인관계 대상은? 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[Chart.xlsx]Sheet1!$A$53:$A$57</c:f>
              <c:strCache>
                <c:ptCount val="5"/>
                <c:pt idx="0">
                  <c:v>자녀</c:v>
                </c:pt>
                <c:pt idx="1">
                  <c:v>배우자 </c:v>
                </c:pt>
                <c:pt idx="2">
                  <c:v>직장동료 및 선후배</c:v>
                </c:pt>
                <c:pt idx="3">
                  <c:v>친구</c:v>
                </c:pt>
                <c:pt idx="4">
                  <c:v>기타 </c:v>
                </c:pt>
              </c:strCache>
            </c:strRef>
          </c:cat>
          <c:val>
            <c:numRef>
              <c:f>[Chart.xlsx]Sheet1!$B$53:$B$57</c:f>
              <c:numCache>
                <c:formatCode>General</c:formatCode>
                <c:ptCount val="5"/>
                <c:pt idx="0">
                  <c:v>152.0</c:v>
                </c:pt>
                <c:pt idx="1">
                  <c:v>141.0</c:v>
                </c:pt>
                <c:pt idx="2">
                  <c:v>122.0</c:v>
                </c:pt>
                <c:pt idx="3">
                  <c:v>111.0</c:v>
                </c:pt>
                <c:pt idx="4">
                  <c:v>171.0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12. 9. 15.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12. 9. 15.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9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12. 9. 15.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12. 9. 15.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12. 9. 15.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12. 9. 15.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12. 9. 15.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12. 9. 15.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ko-KR" altLang="en-US" dirty="0" smtClean="0"/>
              <a:t>장년층 의식조사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200471"/>
            <a:ext cx="716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/>
              <a:t>청</a:t>
            </a:r>
            <a:r>
              <a:rPr lang="en-US" altLang="ko-KR" sz="1600" dirty="0"/>
              <a:t>·</a:t>
            </a:r>
            <a:r>
              <a:rPr lang="ko-KR" altLang="en-US" sz="1600" dirty="0"/>
              <a:t>장 세대화합 </a:t>
            </a:r>
            <a:r>
              <a:rPr lang="en-US" altLang="ko-KR" sz="1600" dirty="0"/>
              <a:t>- YOU(Young Old United)</a:t>
            </a:r>
            <a:r>
              <a:rPr lang="ko-KR" altLang="en-US" sz="1600" dirty="0"/>
              <a:t>는 자녀</a:t>
            </a:r>
            <a:r>
              <a:rPr lang="en-US" altLang="ko-KR" sz="1600" dirty="0"/>
              <a:t>·</a:t>
            </a:r>
            <a:r>
              <a:rPr lang="ko-KR" altLang="en-US" sz="1600" dirty="0"/>
              <a:t>부모세대가 일자리</a:t>
            </a:r>
            <a:r>
              <a:rPr lang="en-US" altLang="ko-KR" sz="1600" dirty="0"/>
              <a:t>·</a:t>
            </a:r>
            <a:r>
              <a:rPr lang="ko-KR" altLang="en-US" sz="1600" dirty="0"/>
              <a:t>문화</a:t>
            </a:r>
            <a:r>
              <a:rPr lang="en-US" altLang="ko-KR" sz="1600" dirty="0"/>
              <a:t>·</a:t>
            </a:r>
            <a:r>
              <a:rPr lang="ko-KR" altLang="en-US" sz="1600" dirty="0"/>
              <a:t>경제</a:t>
            </a:r>
            <a:r>
              <a:rPr lang="en-US" altLang="ko-KR" sz="1600" dirty="0"/>
              <a:t>·</a:t>
            </a:r>
            <a:r>
              <a:rPr lang="ko-KR" altLang="en-US" sz="1600" dirty="0"/>
              <a:t>사회적 문제 등 세대 간 갈등을 봉합하고 함께 노령화사회 대처를 도모하는 </a:t>
            </a:r>
            <a:r>
              <a:rPr lang="en-US" altLang="ko-KR" sz="1600" dirty="0"/>
              <a:t>KARP</a:t>
            </a:r>
            <a:r>
              <a:rPr lang="ko-KR" altLang="en-US" sz="1600" dirty="0"/>
              <a:t>의 사회변화 운동입니다</a:t>
            </a:r>
            <a:r>
              <a:rPr lang="en-US" altLang="ko-KR" sz="1600" dirty="0"/>
              <a:t>. </a:t>
            </a:r>
          </a:p>
          <a:p>
            <a:endParaRPr lang="en-US" sz="1600" dirty="0"/>
          </a:p>
        </p:txBody>
      </p:sp>
      <p:pic>
        <p:nvPicPr>
          <p:cNvPr id="5" name="Picture 4" descr="log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989320"/>
            <a:ext cx="1346200" cy="5384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990600"/>
            <a:ext cx="582698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dirty="0" smtClean="0">
                <a:solidFill>
                  <a:schemeClr val="bg1"/>
                </a:solidFill>
                <a:latin typeface="Adobe 명조 Std M"/>
                <a:ea typeface="Adobe 명조 Std M"/>
                <a:cs typeface="Adobe 명조 Std M"/>
              </a:rPr>
              <a:t>대한은퇴자협회 </a:t>
            </a:r>
            <a:endParaRPr lang="en-US" altLang="ko-KR" sz="6000" b="1" dirty="0" smtClean="0">
              <a:solidFill>
                <a:schemeClr val="bg1"/>
              </a:solidFill>
              <a:latin typeface="Adobe 명조 Std M"/>
              <a:ea typeface="Adobe 명조 Std M"/>
              <a:cs typeface="Adobe 명조 Std M"/>
            </a:endParaRPr>
          </a:p>
          <a:p>
            <a:r>
              <a:rPr lang="ko-KR" altLang="en-US" sz="6000" b="1" dirty="0" smtClean="0">
                <a:solidFill>
                  <a:schemeClr val="bg1"/>
                </a:solidFill>
                <a:latin typeface="Adobe 명조 Std M"/>
                <a:ea typeface="Adobe 명조 Std M"/>
                <a:cs typeface="Adobe 명조 Std M"/>
              </a:rPr>
              <a:t>청장년 의식조사</a:t>
            </a:r>
            <a:endParaRPr lang="en-US" sz="6000" b="1" dirty="0">
              <a:solidFill>
                <a:schemeClr val="bg1"/>
              </a:solidFill>
              <a:latin typeface="Adobe 명조 Std M"/>
              <a:ea typeface="Adobe 명조 Std M"/>
              <a:cs typeface="Adobe 명조 Std M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294405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2690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3930621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223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7003940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3355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8130532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535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4321418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379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414536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65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085552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293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263469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6674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894221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103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804621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189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4421612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38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34662346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999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513361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524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2342435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30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914364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91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96053226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580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199717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8699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/>
              <a:t>장년층 의식조사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996846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635226"/>
      </p:ext>
    </p:extLst>
  </p:cSld>
  <p:clrMapOvr>
    <a:masterClrMapping/>
  </p:clrMapOvr>
</p:sld>
</file>

<file path=ppt/theme/theme1.xml><?xml version="1.0" encoding="utf-8"?>
<a:theme xmlns:a="http://schemas.openxmlformats.org/drawingml/2006/main" name="Pitch 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174</Words>
  <Application>Microsoft Macintosh PowerPoint</Application>
  <PresentationFormat>On-screen Show (4:3)</PresentationFormat>
  <Paragraphs>41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Pitch Book</vt:lpstr>
      <vt:lpstr>장년층 의식조사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2012-09-15T00:31:23Z</dcterms:modified>
</cp:coreProperties>
</file>